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sldIdLst>
    <p:sldId id="256" r:id="rId2"/>
    <p:sldId id="257" r:id="rId3"/>
    <p:sldId id="259" r:id="rId4"/>
    <p:sldId id="260" r:id="rId5"/>
    <p:sldId id="261" r:id="rId6"/>
    <p:sldId id="258" r:id="rId7"/>
    <p:sldId id="262" r:id="rId8"/>
    <p:sldId id="263" r:id="rId9"/>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hu-HU" smtClean="0"/>
              <a:t>Mintacím szerkesztése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en-US" dirty="0"/>
          </a:p>
        </p:txBody>
      </p:sp>
      <p:sp>
        <p:nvSpPr>
          <p:cNvPr id="4" name="Date Placeholder 3"/>
          <p:cNvSpPr>
            <a:spLocks noGrp="1"/>
          </p:cNvSpPr>
          <p:nvPr>
            <p:ph type="dt" sz="half" idx="10"/>
          </p:nvPr>
        </p:nvSpPr>
        <p:spPr/>
        <p:txBody>
          <a:bodyPr/>
          <a:lstStyle/>
          <a:p>
            <a:fld id="{2B120F48-34C1-4E93-8843-6582CB58F3CF}" type="datetimeFigureOut">
              <a:rPr lang="hu-HU" smtClean="0"/>
              <a:t>2016.03.18.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F5CA562-E57F-439C-9357-BE582D9BE07D}" type="slidenum">
              <a:rPr lang="hu-HU" smtClean="0"/>
              <a:t>‹#›</a:t>
            </a:fld>
            <a:endParaRPr lang="hu-HU"/>
          </a:p>
        </p:txBody>
      </p:sp>
    </p:spTree>
    <p:extLst>
      <p:ext uri="{BB962C8B-B14F-4D97-AF65-F5344CB8AC3E}">
        <p14:creationId xmlns:p14="http://schemas.microsoft.com/office/powerpoint/2010/main" val="2868380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hu-HU" smtClean="0"/>
              <a:t>Mintacím szerkesztése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2B120F48-34C1-4E93-8843-6582CB58F3CF}" type="datetimeFigureOut">
              <a:rPr lang="hu-HU" smtClean="0"/>
              <a:t>2016.03.18.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8F5CA562-E57F-439C-9357-BE582D9BE07D}" type="slidenum">
              <a:rPr lang="hu-HU" smtClean="0"/>
              <a:t>‹#›</a:t>
            </a:fld>
            <a:endParaRPr lang="hu-HU"/>
          </a:p>
        </p:txBody>
      </p:sp>
    </p:spTree>
    <p:extLst>
      <p:ext uri="{BB962C8B-B14F-4D97-AF65-F5344CB8AC3E}">
        <p14:creationId xmlns:p14="http://schemas.microsoft.com/office/powerpoint/2010/main" val="193071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hu-HU" smtClean="0"/>
              <a:t>Mintacím szerkesztése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2B120F48-34C1-4E93-8843-6582CB58F3CF}" type="datetimeFigureOut">
              <a:rPr lang="hu-HU" smtClean="0"/>
              <a:t>2016.03.18.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8F5CA562-E57F-439C-9357-BE582D9BE07D}" type="slidenum">
              <a:rPr lang="hu-HU" smtClean="0"/>
              <a:t>‹#›</a:t>
            </a:fld>
            <a:endParaRPr lang="hu-HU"/>
          </a:p>
        </p:txBody>
      </p:sp>
    </p:spTree>
    <p:extLst>
      <p:ext uri="{BB962C8B-B14F-4D97-AF65-F5344CB8AC3E}">
        <p14:creationId xmlns:p14="http://schemas.microsoft.com/office/powerpoint/2010/main" val="1586333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hu-HU" smtClean="0"/>
              <a:t>Mintacím szerkesztése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2B120F48-34C1-4E93-8843-6582CB58F3CF}" type="datetimeFigureOut">
              <a:rPr lang="hu-HU" smtClean="0"/>
              <a:t>2016.03.18.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8F5CA562-E57F-439C-9357-BE582D9BE07D}" type="slidenum">
              <a:rPr lang="hu-HU" smtClean="0"/>
              <a:t>‹#›</a:t>
            </a:fld>
            <a:endParaRPr lang="hu-HU"/>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09893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hu-HU" smtClean="0"/>
              <a:t>Mintacím szerkesztése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2B120F48-34C1-4E93-8843-6582CB58F3CF}" type="datetimeFigureOut">
              <a:rPr lang="hu-HU" smtClean="0"/>
              <a:t>2016.03.18.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8F5CA562-E57F-439C-9357-BE582D9BE07D}" type="slidenum">
              <a:rPr lang="hu-HU" smtClean="0"/>
              <a:t>‹#›</a:t>
            </a:fld>
            <a:endParaRPr lang="hu-HU"/>
          </a:p>
        </p:txBody>
      </p:sp>
    </p:spTree>
    <p:extLst>
      <p:ext uri="{BB962C8B-B14F-4D97-AF65-F5344CB8AC3E}">
        <p14:creationId xmlns:p14="http://schemas.microsoft.com/office/powerpoint/2010/main" val="1858297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hu-HU" smtClean="0"/>
              <a:t>Mintacím szerkesztése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3" name="Date Placeholder 2"/>
          <p:cNvSpPr>
            <a:spLocks noGrp="1"/>
          </p:cNvSpPr>
          <p:nvPr>
            <p:ph type="dt" sz="half" idx="10"/>
          </p:nvPr>
        </p:nvSpPr>
        <p:spPr/>
        <p:txBody>
          <a:bodyPr/>
          <a:lstStyle/>
          <a:p>
            <a:fld id="{2B120F48-34C1-4E93-8843-6582CB58F3CF}" type="datetimeFigureOut">
              <a:rPr lang="hu-HU" smtClean="0"/>
              <a:t>2016.03.18.</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8F5CA562-E57F-439C-9357-BE582D9BE07D}" type="slidenum">
              <a:rPr lang="hu-HU" smtClean="0"/>
              <a:t>‹#›</a:t>
            </a:fld>
            <a:endParaRPr lang="hu-HU"/>
          </a:p>
        </p:txBody>
      </p:sp>
    </p:spTree>
    <p:extLst>
      <p:ext uri="{BB962C8B-B14F-4D97-AF65-F5344CB8AC3E}">
        <p14:creationId xmlns:p14="http://schemas.microsoft.com/office/powerpoint/2010/main" val="3412736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hu-HU" smtClean="0"/>
              <a:t>Mintacím szerkesztése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3" name="Date Placeholder 2"/>
          <p:cNvSpPr>
            <a:spLocks noGrp="1"/>
          </p:cNvSpPr>
          <p:nvPr>
            <p:ph type="dt" sz="half" idx="10"/>
          </p:nvPr>
        </p:nvSpPr>
        <p:spPr/>
        <p:txBody>
          <a:bodyPr/>
          <a:lstStyle/>
          <a:p>
            <a:fld id="{2B120F48-34C1-4E93-8843-6582CB58F3CF}" type="datetimeFigureOut">
              <a:rPr lang="hu-HU" smtClean="0"/>
              <a:t>2016.03.18.</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8F5CA562-E57F-439C-9357-BE582D9BE07D}" type="slidenum">
              <a:rPr lang="hu-HU" smtClean="0"/>
              <a:t>‹#›</a:t>
            </a:fld>
            <a:endParaRPr lang="hu-HU"/>
          </a:p>
        </p:txBody>
      </p:sp>
    </p:spTree>
    <p:extLst>
      <p:ext uri="{BB962C8B-B14F-4D97-AF65-F5344CB8AC3E}">
        <p14:creationId xmlns:p14="http://schemas.microsoft.com/office/powerpoint/2010/main" val="203909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2B120F48-34C1-4E93-8843-6582CB58F3CF}" type="datetimeFigureOut">
              <a:rPr lang="hu-HU" smtClean="0"/>
              <a:t>2016.03.18.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F5CA562-E57F-439C-9357-BE582D9BE07D}" type="slidenum">
              <a:rPr lang="hu-HU" smtClean="0"/>
              <a:t>‹#›</a:t>
            </a:fld>
            <a:endParaRPr lang="hu-HU"/>
          </a:p>
        </p:txBody>
      </p:sp>
    </p:spTree>
    <p:extLst>
      <p:ext uri="{BB962C8B-B14F-4D97-AF65-F5344CB8AC3E}">
        <p14:creationId xmlns:p14="http://schemas.microsoft.com/office/powerpoint/2010/main" val="1886607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hu-HU" smtClean="0"/>
              <a:t>Mintacím szerkesztése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2B120F48-34C1-4E93-8843-6582CB58F3CF}" type="datetimeFigureOut">
              <a:rPr lang="hu-HU" smtClean="0"/>
              <a:t>2016.03.18.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F5CA562-E57F-439C-9357-BE582D9BE07D}" type="slidenum">
              <a:rPr lang="hu-HU" smtClean="0"/>
              <a:t>‹#›</a:t>
            </a:fld>
            <a:endParaRPr lang="hu-HU"/>
          </a:p>
        </p:txBody>
      </p:sp>
    </p:spTree>
    <p:extLst>
      <p:ext uri="{BB962C8B-B14F-4D97-AF65-F5344CB8AC3E}">
        <p14:creationId xmlns:p14="http://schemas.microsoft.com/office/powerpoint/2010/main" val="1332737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2B120F48-34C1-4E93-8843-6582CB58F3CF}" type="datetimeFigureOut">
              <a:rPr lang="hu-HU" smtClean="0"/>
              <a:t>2016.03.18.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F5CA562-E57F-439C-9357-BE582D9BE07D}" type="slidenum">
              <a:rPr lang="hu-HU" smtClean="0"/>
              <a:t>‹#›</a:t>
            </a:fld>
            <a:endParaRPr lang="hu-HU"/>
          </a:p>
        </p:txBody>
      </p:sp>
    </p:spTree>
    <p:extLst>
      <p:ext uri="{BB962C8B-B14F-4D97-AF65-F5344CB8AC3E}">
        <p14:creationId xmlns:p14="http://schemas.microsoft.com/office/powerpoint/2010/main" val="842444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hu-HU" smtClean="0"/>
              <a:t>Mintacím szerkesztése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2B120F48-34C1-4E93-8843-6582CB58F3CF}" type="datetimeFigureOut">
              <a:rPr lang="hu-HU" smtClean="0"/>
              <a:t>2016.03.18.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8F5CA562-E57F-439C-9357-BE582D9BE07D}" type="slidenum">
              <a:rPr lang="hu-HU" smtClean="0"/>
              <a:t>‹#›</a:t>
            </a:fld>
            <a:endParaRPr lang="hu-HU"/>
          </a:p>
        </p:txBody>
      </p:sp>
    </p:spTree>
    <p:extLst>
      <p:ext uri="{BB962C8B-B14F-4D97-AF65-F5344CB8AC3E}">
        <p14:creationId xmlns:p14="http://schemas.microsoft.com/office/powerpoint/2010/main" val="1809394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hu-HU" smtClean="0"/>
              <a:t>Mintacím szerkesztése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2B120F48-34C1-4E93-8843-6582CB58F3CF}" type="datetimeFigureOut">
              <a:rPr lang="hu-HU" smtClean="0"/>
              <a:t>2016.03.18.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8F5CA562-E57F-439C-9357-BE582D9BE07D}" type="slidenum">
              <a:rPr lang="hu-HU" smtClean="0"/>
              <a:t>‹#›</a:t>
            </a:fld>
            <a:endParaRPr lang="hu-HU"/>
          </a:p>
        </p:txBody>
      </p:sp>
    </p:spTree>
    <p:extLst>
      <p:ext uri="{BB962C8B-B14F-4D97-AF65-F5344CB8AC3E}">
        <p14:creationId xmlns:p14="http://schemas.microsoft.com/office/powerpoint/2010/main" val="2039795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hu-HU" smtClean="0"/>
              <a:t>Mintacím szerkesztése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913795" y="2912232"/>
            <a:ext cx="5107208" cy="287896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172200" y="2912232"/>
            <a:ext cx="5095357" cy="287896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2B120F48-34C1-4E93-8843-6582CB58F3CF}" type="datetimeFigureOut">
              <a:rPr lang="hu-HU" smtClean="0"/>
              <a:t>2016.03.18.</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8F5CA562-E57F-439C-9357-BE582D9BE07D}" type="slidenum">
              <a:rPr lang="hu-HU" smtClean="0"/>
              <a:t>‹#›</a:t>
            </a:fld>
            <a:endParaRPr lang="hu-HU"/>
          </a:p>
        </p:txBody>
      </p:sp>
    </p:spTree>
    <p:extLst>
      <p:ext uri="{BB962C8B-B14F-4D97-AF65-F5344CB8AC3E}">
        <p14:creationId xmlns:p14="http://schemas.microsoft.com/office/powerpoint/2010/main" val="3285745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2B120F48-34C1-4E93-8843-6582CB58F3CF}" type="datetimeFigureOut">
              <a:rPr lang="hu-HU" smtClean="0"/>
              <a:t>2016.03.18.</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8F5CA562-E57F-439C-9357-BE582D9BE07D}" type="slidenum">
              <a:rPr lang="hu-HU" smtClean="0"/>
              <a:t>‹#›</a:t>
            </a:fld>
            <a:endParaRPr lang="hu-HU"/>
          </a:p>
        </p:txBody>
      </p:sp>
    </p:spTree>
    <p:extLst>
      <p:ext uri="{BB962C8B-B14F-4D97-AF65-F5344CB8AC3E}">
        <p14:creationId xmlns:p14="http://schemas.microsoft.com/office/powerpoint/2010/main" val="95711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120F48-34C1-4E93-8843-6582CB58F3CF}" type="datetimeFigureOut">
              <a:rPr lang="hu-HU" smtClean="0"/>
              <a:t>2016.03.18.</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8F5CA562-E57F-439C-9357-BE582D9BE07D}" type="slidenum">
              <a:rPr lang="hu-HU" smtClean="0"/>
              <a:t>‹#›</a:t>
            </a:fld>
            <a:endParaRPr lang="hu-HU"/>
          </a:p>
        </p:txBody>
      </p:sp>
    </p:spTree>
    <p:extLst>
      <p:ext uri="{BB962C8B-B14F-4D97-AF65-F5344CB8AC3E}">
        <p14:creationId xmlns:p14="http://schemas.microsoft.com/office/powerpoint/2010/main" val="3362975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hu-HU" smtClean="0"/>
              <a:t>Mintacím szerkesztése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2B120F48-34C1-4E93-8843-6582CB58F3CF}" type="datetimeFigureOut">
              <a:rPr lang="hu-HU" smtClean="0"/>
              <a:t>2016.03.18.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8F5CA562-E57F-439C-9357-BE582D9BE07D}" type="slidenum">
              <a:rPr lang="hu-HU" smtClean="0"/>
              <a:t>‹#›</a:t>
            </a:fld>
            <a:endParaRPr lang="hu-HU"/>
          </a:p>
        </p:txBody>
      </p:sp>
    </p:spTree>
    <p:extLst>
      <p:ext uri="{BB962C8B-B14F-4D97-AF65-F5344CB8AC3E}">
        <p14:creationId xmlns:p14="http://schemas.microsoft.com/office/powerpoint/2010/main" val="3564213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hu-HU" smtClean="0"/>
              <a:t>Mintacím szerkesztése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2B120F48-34C1-4E93-8843-6582CB58F3CF}" type="datetimeFigureOut">
              <a:rPr lang="hu-HU" smtClean="0"/>
              <a:t>2016.03.18.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8F5CA562-E57F-439C-9357-BE582D9BE07D}" type="slidenum">
              <a:rPr lang="hu-HU" smtClean="0"/>
              <a:t>‹#›</a:t>
            </a:fld>
            <a:endParaRPr lang="hu-HU"/>
          </a:p>
        </p:txBody>
      </p:sp>
    </p:spTree>
    <p:extLst>
      <p:ext uri="{BB962C8B-B14F-4D97-AF65-F5344CB8AC3E}">
        <p14:creationId xmlns:p14="http://schemas.microsoft.com/office/powerpoint/2010/main" val="1430803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B120F48-34C1-4E93-8843-6582CB58F3CF}" type="datetimeFigureOut">
              <a:rPr lang="hu-HU" smtClean="0"/>
              <a:t>2016.03.18.</a:t>
            </a:fld>
            <a:endParaRPr lang="hu-HU"/>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F5CA562-E57F-439C-9357-BE582D9BE07D}" type="slidenum">
              <a:rPr lang="hu-HU" smtClean="0"/>
              <a:t>‹#›</a:t>
            </a:fld>
            <a:endParaRPr lang="hu-HU"/>
          </a:p>
        </p:txBody>
      </p:sp>
    </p:spTree>
    <p:extLst>
      <p:ext uri="{BB962C8B-B14F-4D97-AF65-F5344CB8AC3E}">
        <p14:creationId xmlns:p14="http://schemas.microsoft.com/office/powerpoint/2010/main" val="1561148923"/>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a:bodyPr>
          <a:lstStyle/>
          <a:p>
            <a:r>
              <a:rPr lang="hu-HU" sz="4800" dirty="0" smtClean="0">
                <a:latin typeface="Algerian" panose="04020705040A02060702" pitchFamily="82" charset="0"/>
              </a:rPr>
              <a:t>Csongor és Tünde</a:t>
            </a:r>
            <a:br>
              <a:rPr lang="hu-HU" sz="4800" dirty="0" smtClean="0">
                <a:latin typeface="Algerian" panose="04020705040A02060702" pitchFamily="82" charset="0"/>
              </a:rPr>
            </a:br>
            <a:r>
              <a:rPr lang="hu-HU" sz="4800" dirty="0" smtClean="0">
                <a:latin typeface="Algerian" panose="04020705040A02060702" pitchFamily="82" charset="0"/>
              </a:rPr>
              <a:t>Sík Ferenc rendezése.</a:t>
            </a:r>
            <a:endParaRPr lang="hu-HU" sz="4800" dirty="0">
              <a:latin typeface="Algerian" panose="04020705040A02060702" pitchFamily="82" charset="0"/>
            </a:endParaRPr>
          </a:p>
        </p:txBody>
      </p:sp>
      <p:sp>
        <p:nvSpPr>
          <p:cNvPr id="3" name="Alcím 2"/>
          <p:cNvSpPr>
            <a:spLocks noGrp="1"/>
          </p:cNvSpPr>
          <p:nvPr>
            <p:ph type="subTitle" idx="1"/>
          </p:nvPr>
        </p:nvSpPr>
        <p:spPr>
          <a:xfrm>
            <a:off x="2922494" y="5202238"/>
            <a:ext cx="9144000" cy="1655762"/>
          </a:xfrm>
        </p:spPr>
        <p:txBody>
          <a:bodyPr/>
          <a:lstStyle/>
          <a:p>
            <a:pPr algn="r"/>
            <a:r>
              <a:rPr lang="hu-HU" dirty="0">
                <a:latin typeface="Times New Roman" panose="02020603050405020304" pitchFamily="18" charset="0"/>
                <a:cs typeface="Times New Roman" panose="02020603050405020304" pitchFamily="18" charset="0"/>
              </a:rPr>
              <a:t>Készítők:Sopianae </a:t>
            </a:r>
            <a:r>
              <a:rPr lang="hu-HU" dirty="0" smtClean="0">
                <a:latin typeface="Times New Roman" panose="02020603050405020304" pitchFamily="18" charset="0"/>
                <a:cs typeface="Times New Roman" panose="02020603050405020304" pitchFamily="18" charset="0"/>
              </a:rPr>
              <a:t>tigrisei</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2940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077148" y="107576"/>
            <a:ext cx="5228216" cy="584775"/>
          </a:xfrm>
          <a:prstGeom prst="rect">
            <a:avLst/>
          </a:prstGeom>
          <a:noFill/>
        </p:spPr>
        <p:txBody>
          <a:bodyPr wrap="square" rtlCol="0">
            <a:spAutoFit/>
          </a:bodyPr>
          <a:lstStyle/>
          <a:p>
            <a:r>
              <a:rPr lang="hu-HU" sz="3200" dirty="0" smtClean="0">
                <a:latin typeface="Algerian" panose="04020705040A02060702" pitchFamily="82" charset="0"/>
              </a:rPr>
              <a:t>Sík Ferenc </a:t>
            </a:r>
            <a:endParaRPr lang="hu-HU" sz="3200" dirty="0">
              <a:latin typeface="Algerian" panose="04020705040A02060702" pitchFamily="82" charset="0"/>
            </a:endParaRPr>
          </a:p>
        </p:txBody>
      </p:sp>
      <p:pic>
        <p:nvPicPr>
          <p:cNvPr id="4" name="Kép 3"/>
          <p:cNvPicPr>
            <a:picLocks noChangeAspect="1"/>
          </p:cNvPicPr>
          <p:nvPr/>
        </p:nvPicPr>
        <p:blipFill>
          <a:blip r:embed="rId2"/>
          <a:stretch>
            <a:fillRect/>
          </a:stretch>
        </p:blipFill>
        <p:spPr>
          <a:xfrm>
            <a:off x="0" y="2211950"/>
            <a:ext cx="2962935" cy="4307186"/>
          </a:xfrm>
          <a:prstGeom prst="rect">
            <a:avLst/>
          </a:prstGeom>
        </p:spPr>
      </p:pic>
      <p:sp>
        <p:nvSpPr>
          <p:cNvPr id="3" name="Szövegdoboz 2"/>
          <p:cNvSpPr txBox="1"/>
          <p:nvPr/>
        </p:nvSpPr>
        <p:spPr>
          <a:xfrm>
            <a:off x="0" y="954368"/>
            <a:ext cx="5088367" cy="1323439"/>
          </a:xfrm>
          <a:prstGeom prst="rect">
            <a:avLst/>
          </a:prstGeom>
          <a:noFill/>
        </p:spPr>
        <p:txBody>
          <a:bodyPr wrap="square" rtlCol="0">
            <a:spAutoFit/>
          </a:bodyPr>
          <a:lstStyle/>
          <a:p>
            <a:r>
              <a:rPr lang="hu-HU" sz="2000" b="1" dirty="0" smtClean="0">
                <a:latin typeface="Times New Roman" panose="02020603050405020304" pitchFamily="18" charset="0"/>
                <a:cs typeface="Times New Roman" panose="02020603050405020304" pitchFamily="18" charset="0"/>
              </a:rPr>
              <a:t>Születtet:</a:t>
            </a:r>
            <a:r>
              <a:rPr lang="hu-HU" sz="2000" dirty="0" smtClean="0">
                <a:latin typeface="Times New Roman" panose="02020603050405020304" pitchFamily="18" charset="0"/>
                <a:cs typeface="Times New Roman" panose="02020603050405020304" pitchFamily="18" charset="0"/>
              </a:rPr>
              <a:t>Békéscsaba, </a:t>
            </a:r>
            <a:r>
              <a:rPr lang="hu-HU" sz="2000" dirty="0" smtClean="0">
                <a:solidFill>
                  <a:srgbClr val="FF66FF"/>
                </a:solidFill>
                <a:latin typeface="Times New Roman" panose="02020603050405020304" pitchFamily="18" charset="0"/>
                <a:cs typeface="Times New Roman" panose="02020603050405020304" pitchFamily="18" charset="0"/>
              </a:rPr>
              <a:t>1931.</a:t>
            </a:r>
            <a:r>
              <a:rPr lang="hu-HU" sz="2000" dirty="0" smtClean="0">
                <a:latin typeface="Times New Roman" panose="02020603050405020304" pitchFamily="18" charset="0"/>
                <a:cs typeface="Times New Roman" panose="02020603050405020304" pitchFamily="18" charset="0"/>
              </a:rPr>
              <a:t> március 25. </a:t>
            </a:r>
          </a:p>
          <a:p>
            <a:r>
              <a:rPr lang="hu-HU" sz="2000" b="1" dirty="0" smtClean="0">
                <a:latin typeface="Times New Roman" panose="02020603050405020304" pitchFamily="18" charset="0"/>
                <a:cs typeface="Times New Roman" panose="02020603050405020304" pitchFamily="18" charset="0"/>
              </a:rPr>
              <a:t>Meghalt:</a:t>
            </a:r>
            <a:r>
              <a:rPr lang="hu-HU" sz="2000" dirty="0" smtClean="0">
                <a:latin typeface="Times New Roman" panose="02020603050405020304" pitchFamily="18" charset="0"/>
                <a:cs typeface="Times New Roman" panose="02020603050405020304" pitchFamily="18" charset="0"/>
              </a:rPr>
              <a:t>Budapest, </a:t>
            </a:r>
            <a:r>
              <a:rPr lang="hu-HU" sz="2000" dirty="0" smtClean="0">
                <a:solidFill>
                  <a:srgbClr val="FF66FF"/>
                </a:solidFill>
                <a:latin typeface="Times New Roman" panose="02020603050405020304" pitchFamily="18" charset="0"/>
                <a:cs typeface="Times New Roman" panose="02020603050405020304" pitchFamily="18" charset="0"/>
              </a:rPr>
              <a:t>1995. </a:t>
            </a:r>
            <a:r>
              <a:rPr lang="hu-HU" sz="2000" dirty="0" smtClean="0">
                <a:latin typeface="Times New Roman" panose="02020603050405020304" pitchFamily="18" charset="0"/>
                <a:cs typeface="Times New Roman" panose="02020603050405020304" pitchFamily="18" charset="0"/>
              </a:rPr>
              <a:t>január 16.</a:t>
            </a:r>
            <a:r>
              <a:rPr lang="hu-HU" sz="2000" dirty="0">
                <a:latin typeface="Times New Roman" panose="02020603050405020304" pitchFamily="18" charset="0"/>
                <a:cs typeface="Times New Roman" panose="02020603050405020304" pitchFamily="18" charset="0"/>
              </a:rPr>
              <a:t/>
            </a:r>
            <a:br>
              <a:rPr lang="hu-HU" sz="2000" dirty="0">
                <a:latin typeface="Times New Roman" panose="02020603050405020304" pitchFamily="18" charset="0"/>
                <a:cs typeface="Times New Roman" panose="02020603050405020304" pitchFamily="18" charset="0"/>
              </a:rPr>
            </a:br>
            <a:r>
              <a:rPr lang="hu-HU" sz="2000" i="1" dirty="0" smtClean="0">
                <a:latin typeface="Times New Roman" panose="02020603050405020304" pitchFamily="18" charset="0"/>
                <a:cs typeface="Times New Roman" panose="02020603050405020304" pitchFamily="18" charset="0"/>
              </a:rPr>
              <a:t>Kossuth- és Jászai Mari-díjas magyar rendező.</a:t>
            </a:r>
          </a:p>
          <a:p>
            <a:endParaRPr lang="hu-HU" sz="2000" dirty="0"/>
          </a:p>
        </p:txBody>
      </p:sp>
      <p:sp>
        <p:nvSpPr>
          <p:cNvPr id="5" name="Szövegdoboz 4"/>
          <p:cNvSpPr txBox="1"/>
          <p:nvPr/>
        </p:nvSpPr>
        <p:spPr>
          <a:xfrm>
            <a:off x="5088367" y="954368"/>
            <a:ext cx="6970956" cy="2031325"/>
          </a:xfrm>
          <a:prstGeom prst="rect">
            <a:avLst/>
          </a:prstGeom>
          <a:noFill/>
        </p:spPr>
        <p:txBody>
          <a:bodyPr wrap="square" rtlCol="0">
            <a:spAutoFit/>
          </a:bodyPr>
          <a:lstStyle/>
          <a:p>
            <a:r>
              <a:rPr lang="hu-HU" dirty="0">
                <a:latin typeface="Times New Roman" panose="02020603050405020304" pitchFamily="18" charset="0"/>
                <a:cs typeface="Times New Roman" panose="02020603050405020304" pitchFamily="18" charset="0"/>
              </a:rPr>
              <a:t>A</a:t>
            </a:r>
            <a:r>
              <a:rPr lang="hu-HU" dirty="0" smtClean="0">
                <a:latin typeface="Times New Roman" panose="02020603050405020304" pitchFamily="18" charset="0"/>
                <a:cs typeface="Times New Roman" panose="02020603050405020304" pitchFamily="18" charset="0"/>
              </a:rPr>
              <a:t> XX. század második felének meghatározó színházi rendezője. Sík Ferenc „élet-igenlő” reneszánsz személyiség, ízig-vérig színházi ember volt. Első szerződése Egerbe szólította, majd </a:t>
            </a:r>
            <a:r>
              <a:rPr lang="hu-HU" dirty="0" smtClean="0">
                <a:solidFill>
                  <a:srgbClr val="FF66FF"/>
                </a:solidFill>
                <a:latin typeface="Times New Roman" panose="02020603050405020304" pitchFamily="18" charset="0"/>
                <a:cs typeface="Times New Roman" panose="02020603050405020304" pitchFamily="18" charset="0"/>
              </a:rPr>
              <a:t>1965-től </a:t>
            </a:r>
            <a:r>
              <a:rPr lang="hu-HU" dirty="0" smtClean="0">
                <a:latin typeface="Times New Roman" panose="02020603050405020304" pitchFamily="18" charset="0"/>
                <a:cs typeface="Times New Roman" panose="02020603050405020304" pitchFamily="18" charset="0"/>
              </a:rPr>
              <a:t>a Pécsi Nemzeti Színház rendezője, </a:t>
            </a:r>
            <a:r>
              <a:rPr lang="hu-HU" dirty="0" smtClean="0">
                <a:solidFill>
                  <a:srgbClr val="FF66FF"/>
                </a:solidFill>
                <a:latin typeface="Times New Roman" panose="02020603050405020304" pitchFamily="18" charset="0"/>
                <a:cs typeface="Times New Roman" panose="02020603050405020304" pitchFamily="18" charset="0"/>
              </a:rPr>
              <a:t>’71-’81</a:t>
            </a:r>
            <a:r>
              <a:rPr lang="hu-HU" dirty="0" smtClean="0">
                <a:latin typeface="Times New Roman" panose="02020603050405020304" pitchFamily="18" charset="0"/>
                <a:cs typeface="Times New Roman" panose="02020603050405020304" pitchFamily="18" charset="0"/>
              </a:rPr>
              <a:t> között főrendezője. </a:t>
            </a:r>
            <a:r>
              <a:rPr lang="hu-HU" i="1" dirty="0" smtClean="0">
                <a:latin typeface="Times New Roman" panose="02020603050405020304" pitchFamily="18" charset="0"/>
                <a:cs typeface="Times New Roman" panose="02020603050405020304" pitchFamily="18" charset="0"/>
              </a:rPr>
              <a:t>Színházi pályafutása három fontos egységre tagolódik;</a:t>
            </a:r>
            <a:r>
              <a:rPr lang="hu-HU" dirty="0" smtClean="0">
                <a:latin typeface="Times New Roman" panose="02020603050405020304" pitchFamily="18" charset="0"/>
                <a:cs typeface="Times New Roman" panose="02020603050405020304" pitchFamily="18" charset="0"/>
              </a:rPr>
              <a:t> </a:t>
            </a:r>
            <a:r>
              <a:rPr lang="hu-HU" b="1" dirty="0" smtClean="0">
                <a:latin typeface="Times New Roman" panose="02020603050405020304" pitchFamily="18" charset="0"/>
                <a:cs typeface="Times New Roman" panose="02020603050405020304" pitchFamily="18" charset="0"/>
              </a:rPr>
              <a:t>Pécs, Gyulai Várszínház, Nemzeti Színház. </a:t>
            </a:r>
            <a:r>
              <a:rPr lang="hu-HU" dirty="0" smtClean="0">
                <a:solidFill>
                  <a:srgbClr val="FF66FF"/>
                </a:solidFill>
                <a:latin typeface="Times New Roman" panose="02020603050405020304" pitchFamily="18" charset="0"/>
                <a:cs typeface="Times New Roman" panose="02020603050405020304" pitchFamily="18" charset="0"/>
              </a:rPr>
              <a:t>1973-94 </a:t>
            </a:r>
            <a:r>
              <a:rPr lang="hu-HU" dirty="0" smtClean="0">
                <a:latin typeface="Times New Roman" panose="02020603050405020304" pitchFamily="18" charset="0"/>
                <a:cs typeface="Times New Roman" panose="02020603050405020304" pitchFamily="18" charset="0"/>
              </a:rPr>
              <a:t>között művészeti vezetője a Gyulai Várszínháznak, valódi nemzeti programot valósított meg</a:t>
            </a:r>
            <a:r>
              <a:rPr lang="hu-HU" dirty="0" smtClean="0"/>
              <a:t>.</a:t>
            </a:r>
            <a:endParaRPr lang="hu-HU" dirty="0"/>
          </a:p>
        </p:txBody>
      </p:sp>
      <p:sp>
        <p:nvSpPr>
          <p:cNvPr id="6" name="Szövegdoboz 5"/>
          <p:cNvSpPr txBox="1"/>
          <p:nvPr/>
        </p:nvSpPr>
        <p:spPr>
          <a:xfrm>
            <a:off x="5167257" y="3164681"/>
            <a:ext cx="7024743" cy="3693319"/>
          </a:xfrm>
          <a:prstGeom prst="rect">
            <a:avLst/>
          </a:prstGeom>
          <a:noFill/>
        </p:spPr>
        <p:txBody>
          <a:bodyPr wrap="square" rtlCol="0">
            <a:spAutoFit/>
          </a:bodyPr>
          <a:lstStyle/>
          <a:p>
            <a:r>
              <a:rPr lang="hu-HU" b="1" i="1" dirty="0" smtClean="0">
                <a:latin typeface="Times New Roman" panose="02020603050405020304" pitchFamily="18" charset="0"/>
                <a:cs typeface="Times New Roman" panose="02020603050405020304" pitchFamily="18" charset="0"/>
              </a:rPr>
              <a:t>Két filmet rendezett: Nem élhetek muzsikaszó nélkül (1978) és a televízióban Torta az égen (1984).</a:t>
            </a:r>
          </a:p>
          <a:p>
            <a:endParaRPr lang="hu-HU" dirty="0" smtClean="0">
              <a:latin typeface="Times New Roman" panose="02020603050405020304" pitchFamily="18" charset="0"/>
              <a:cs typeface="Times New Roman" panose="02020603050405020304" pitchFamily="18" charset="0"/>
            </a:endParaRPr>
          </a:p>
          <a:p>
            <a:r>
              <a:rPr lang="hu-HU" b="1" i="1" dirty="0" smtClean="0">
                <a:latin typeface="Times New Roman" panose="02020603050405020304" pitchFamily="18" charset="0"/>
                <a:cs typeface="Times New Roman" panose="02020603050405020304" pitchFamily="18" charset="0"/>
              </a:rPr>
              <a:t>Kitüntetései: </a:t>
            </a:r>
          </a:p>
          <a:p>
            <a:pPr marL="285750" indent="-285750">
              <a:buFont typeface="Arial" panose="020B0604020202020204" pitchFamily="34" charset="0"/>
              <a:buChar char="•"/>
            </a:pPr>
            <a:r>
              <a:rPr lang="hu-HU" dirty="0" smtClean="0">
                <a:latin typeface="Times New Roman" panose="02020603050405020304" pitchFamily="18" charset="0"/>
                <a:cs typeface="Times New Roman" panose="02020603050405020304" pitchFamily="18" charset="0"/>
              </a:rPr>
              <a:t>Jászai Mari-díj 1970</a:t>
            </a:r>
          </a:p>
          <a:p>
            <a:pPr marL="285750" indent="-285750">
              <a:buFont typeface="Arial" panose="020B0604020202020204" pitchFamily="34" charset="0"/>
              <a:buChar char="•"/>
            </a:pPr>
            <a:r>
              <a:rPr lang="hu-HU" dirty="0" smtClean="0">
                <a:latin typeface="Times New Roman" panose="02020603050405020304" pitchFamily="18" charset="0"/>
                <a:cs typeface="Times New Roman" panose="02020603050405020304" pitchFamily="18" charset="0"/>
              </a:rPr>
              <a:t>Érdemes művész 1975 </a:t>
            </a:r>
          </a:p>
          <a:p>
            <a:pPr marL="285750" indent="-285750">
              <a:buFont typeface="Arial" panose="020B0604020202020204" pitchFamily="34" charset="0"/>
              <a:buChar char="•"/>
            </a:pPr>
            <a:r>
              <a:rPr lang="hu-HU" dirty="0" smtClean="0">
                <a:latin typeface="Times New Roman" panose="02020603050405020304" pitchFamily="18" charset="0"/>
                <a:cs typeface="Times New Roman" panose="02020603050405020304" pitchFamily="18" charset="0"/>
              </a:rPr>
              <a:t>Kiváló művész 1985</a:t>
            </a:r>
          </a:p>
          <a:p>
            <a:pPr marL="285750" indent="-285750">
              <a:buFont typeface="Arial" panose="020B0604020202020204" pitchFamily="34" charset="0"/>
              <a:buChar char="•"/>
            </a:pPr>
            <a:r>
              <a:rPr lang="hu-HU" dirty="0" smtClean="0">
                <a:latin typeface="Times New Roman" panose="02020603050405020304" pitchFamily="18" charset="0"/>
                <a:cs typeface="Times New Roman" panose="02020603050405020304" pitchFamily="18" charset="0"/>
              </a:rPr>
              <a:t>Kossuth-díj 1994</a:t>
            </a:r>
          </a:p>
          <a:p>
            <a:pPr marL="285750" indent="-285750">
              <a:buFont typeface="Arial" panose="020B0604020202020204" pitchFamily="34" charset="0"/>
              <a:buChar char="•"/>
            </a:pPr>
            <a:r>
              <a:rPr lang="hu-HU" dirty="0" smtClean="0">
                <a:latin typeface="Times New Roman" panose="02020603050405020304" pitchFamily="18" charset="0"/>
                <a:cs typeface="Times New Roman" panose="02020603050405020304" pitchFamily="18" charset="0"/>
              </a:rPr>
              <a:t>A Nemzeti Színház örökös tagja </a:t>
            </a:r>
          </a:p>
          <a:p>
            <a:pPr marL="285750" indent="-285750">
              <a:buFont typeface="Arial" panose="020B0604020202020204" pitchFamily="34" charset="0"/>
              <a:buChar char="•"/>
            </a:pPr>
            <a:r>
              <a:rPr lang="hu-HU" dirty="0" smtClean="0">
                <a:latin typeface="Times New Roman" panose="02020603050405020304" pitchFamily="18" charset="0"/>
                <a:cs typeface="Times New Roman" panose="02020603050405020304" pitchFamily="18" charset="0"/>
              </a:rPr>
              <a:t>Posztumusz: Magyar Örökség-díj 2006</a:t>
            </a:r>
          </a:p>
          <a:p>
            <a:r>
              <a:rPr lang="hu-HU" dirty="0" smtClean="0">
                <a:solidFill>
                  <a:srgbClr val="FF66FF"/>
                </a:solidFill>
                <a:latin typeface="Times New Roman" panose="02020603050405020304" pitchFamily="18" charset="0"/>
                <a:cs typeface="Times New Roman" panose="02020603050405020304" pitchFamily="18" charset="0"/>
              </a:rPr>
              <a:t/>
            </a:r>
            <a:br>
              <a:rPr lang="hu-HU" dirty="0" smtClean="0">
                <a:solidFill>
                  <a:srgbClr val="FF66FF"/>
                </a:solidFill>
                <a:latin typeface="Times New Roman" panose="02020603050405020304" pitchFamily="18" charset="0"/>
                <a:cs typeface="Times New Roman" panose="02020603050405020304" pitchFamily="18" charset="0"/>
              </a:rPr>
            </a:br>
            <a:r>
              <a:rPr lang="hu-HU" dirty="0" smtClean="0">
                <a:solidFill>
                  <a:srgbClr val="FF66FF"/>
                </a:solidFill>
                <a:latin typeface="Times New Roman" panose="02020603050405020304" pitchFamily="18" charset="0"/>
                <a:cs typeface="Times New Roman" panose="02020603050405020304" pitchFamily="18" charset="0"/>
              </a:rPr>
              <a:t>1982-től </a:t>
            </a:r>
            <a:r>
              <a:rPr lang="hu-HU" dirty="0" smtClean="0">
                <a:latin typeface="Times New Roman" panose="02020603050405020304" pitchFamily="18" charset="0"/>
                <a:cs typeface="Times New Roman" panose="02020603050405020304" pitchFamily="18" charset="0"/>
              </a:rPr>
              <a:t>a rendezője</a:t>
            </a:r>
            <a:r>
              <a:rPr lang="hu-HU" dirty="0">
                <a:latin typeface="Times New Roman" panose="02020603050405020304" pitchFamily="18" charset="0"/>
                <a:cs typeface="Times New Roman" panose="02020603050405020304" pitchFamily="18" charset="0"/>
              </a:rPr>
              <a:t>,</a:t>
            </a:r>
            <a:r>
              <a:rPr lang="hu-HU" dirty="0" smtClean="0">
                <a:solidFill>
                  <a:srgbClr val="FF66FF"/>
                </a:solidFill>
                <a:latin typeface="Times New Roman" panose="02020603050405020304" pitchFamily="18" charset="0"/>
                <a:cs typeface="Times New Roman" panose="02020603050405020304" pitchFamily="18" charset="0"/>
              </a:rPr>
              <a:t> 1991-től </a:t>
            </a:r>
            <a:r>
              <a:rPr lang="hu-HU" dirty="0" smtClean="0">
                <a:latin typeface="Times New Roman" panose="02020603050405020304" pitchFamily="18" charset="0"/>
                <a:cs typeface="Times New Roman" panose="02020603050405020304" pitchFamily="18" charset="0"/>
              </a:rPr>
              <a:t>főrendezője a  Nemzeti színháznak egészen haláláig. </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0595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2020" y="3076686"/>
            <a:ext cx="4405258" cy="3614572"/>
          </a:xfrm>
          <a:prstGeom prst="rect">
            <a:avLst/>
          </a:prstGeom>
          <a:ln>
            <a:noFill/>
          </a:ln>
          <a:effectLst>
            <a:softEdge rad="112500"/>
          </a:effectLst>
        </p:spPr>
      </p:pic>
      <p:sp>
        <p:nvSpPr>
          <p:cNvPr id="2" name="Szövegdoboz 1"/>
          <p:cNvSpPr txBox="1"/>
          <p:nvPr/>
        </p:nvSpPr>
        <p:spPr>
          <a:xfrm>
            <a:off x="4141695" y="139849"/>
            <a:ext cx="4593515" cy="584775"/>
          </a:xfrm>
          <a:prstGeom prst="rect">
            <a:avLst/>
          </a:prstGeom>
          <a:noFill/>
        </p:spPr>
        <p:txBody>
          <a:bodyPr wrap="square" rtlCol="0">
            <a:spAutoFit/>
          </a:bodyPr>
          <a:lstStyle/>
          <a:p>
            <a:r>
              <a:rPr lang="hu-HU" sz="3200" dirty="0" smtClean="0">
                <a:latin typeface="Algerian" panose="04020705040A02060702" pitchFamily="82" charset="0"/>
              </a:rPr>
              <a:t>Bodnár Erika </a:t>
            </a:r>
            <a:endParaRPr lang="hu-HU" sz="3200" dirty="0">
              <a:latin typeface="Algerian" panose="04020705040A02060702" pitchFamily="82" charset="0"/>
            </a:endParaRPr>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441" y="2140771"/>
            <a:ext cx="2833284" cy="42446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Szövegdoboz 2"/>
          <p:cNvSpPr txBox="1"/>
          <p:nvPr/>
        </p:nvSpPr>
        <p:spPr>
          <a:xfrm>
            <a:off x="3969573" y="638563"/>
            <a:ext cx="8222428" cy="2862322"/>
          </a:xfrm>
          <a:prstGeom prst="rect">
            <a:avLst/>
          </a:prstGeom>
          <a:noFill/>
        </p:spPr>
        <p:txBody>
          <a:bodyPr wrap="square" rtlCol="0">
            <a:spAutoFit/>
          </a:bodyPr>
          <a:lstStyle/>
          <a:p>
            <a:endParaRPr lang="hu-HU" dirty="0" smtClean="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 A Budapesti Katona József Színház </a:t>
            </a:r>
            <a:r>
              <a:rPr lang="hu-HU" i="1" dirty="0" smtClean="0">
                <a:latin typeface="Times New Roman" panose="02020603050405020304" pitchFamily="18" charset="0"/>
                <a:cs typeface="Times New Roman" panose="02020603050405020304" pitchFamily="18" charset="0"/>
              </a:rPr>
              <a:t>alapító tagja</a:t>
            </a:r>
            <a:r>
              <a:rPr lang="hu-HU" dirty="0" smtClean="0">
                <a:latin typeface="Times New Roman" panose="02020603050405020304" pitchFamily="18" charset="0"/>
                <a:cs typeface="Times New Roman" panose="02020603050405020304" pitchFamily="18" charset="0"/>
              </a:rPr>
              <a:t>, főszereplője – többek között – a világsikert elért Három nővér című előadásnak. </a:t>
            </a:r>
            <a:br>
              <a:rPr lang="hu-HU" dirty="0" smtClean="0">
                <a:latin typeface="Times New Roman" panose="02020603050405020304" pitchFamily="18" charset="0"/>
                <a:cs typeface="Times New Roman" panose="02020603050405020304" pitchFamily="18" charset="0"/>
              </a:rPr>
            </a:br>
            <a:r>
              <a:rPr lang="hu-HU" dirty="0" smtClean="0">
                <a:latin typeface="Times New Roman" panose="02020603050405020304" pitchFamily="18" charset="0"/>
                <a:cs typeface="Times New Roman" panose="02020603050405020304" pitchFamily="18" charset="0"/>
              </a:rPr>
              <a:t>Szolnokon ő volt Egérke Örkény István: Macskajáték című drámájának ősbemutatóján. </a:t>
            </a:r>
            <a:br>
              <a:rPr lang="hu-HU" dirty="0" smtClean="0">
                <a:latin typeface="Times New Roman" panose="02020603050405020304" pitchFamily="18" charset="0"/>
                <a:cs typeface="Times New Roman" panose="02020603050405020304" pitchFamily="18" charset="0"/>
              </a:rPr>
            </a:br>
            <a:r>
              <a:rPr lang="hu-HU" dirty="0" smtClean="0">
                <a:latin typeface="Times New Roman" panose="02020603050405020304" pitchFamily="18" charset="0"/>
                <a:cs typeface="Times New Roman" panose="02020603050405020304" pitchFamily="18" charset="0"/>
              </a:rPr>
              <a:t>A Színművészeti Főiskolát </a:t>
            </a:r>
            <a:r>
              <a:rPr lang="hu-HU" dirty="0" smtClean="0">
                <a:solidFill>
                  <a:srgbClr val="FF66FF"/>
                </a:solidFill>
                <a:latin typeface="Times New Roman" panose="02020603050405020304" pitchFamily="18" charset="0"/>
                <a:cs typeface="Times New Roman" panose="02020603050405020304" pitchFamily="18" charset="0"/>
              </a:rPr>
              <a:t>1970-ben </a:t>
            </a:r>
            <a:r>
              <a:rPr lang="hu-HU" dirty="0" smtClean="0">
                <a:latin typeface="Times New Roman" panose="02020603050405020304" pitchFamily="18" charset="0"/>
                <a:cs typeface="Times New Roman" panose="02020603050405020304" pitchFamily="18" charset="0"/>
              </a:rPr>
              <a:t>végezte el. </a:t>
            </a:r>
            <a:r>
              <a:rPr lang="hu-HU" i="1" dirty="0" smtClean="0">
                <a:latin typeface="Times New Roman" panose="02020603050405020304" pitchFamily="18" charset="0"/>
                <a:cs typeface="Times New Roman" panose="02020603050405020304" pitchFamily="18" charset="0"/>
              </a:rPr>
              <a:t>Első szerződése </a:t>
            </a:r>
            <a:r>
              <a:rPr lang="hu-HU" dirty="0" smtClean="0">
                <a:latin typeface="Times New Roman" panose="02020603050405020304" pitchFamily="18" charset="0"/>
                <a:cs typeface="Times New Roman" panose="02020603050405020304" pitchFamily="18" charset="0"/>
              </a:rPr>
              <a:t>a szolnoki Szigligeti Színházhoz kötötte. </a:t>
            </a:r>
            <a:r>
              <a:rPr lang="hu-HU" dirty="0" smtClean="0">
                <a:solidFill>
                  <a:srgbClr val="FF66FF"/>
                </a:solidFill>
                <a:latin typeface="Times New Roman" panose="02020603050405020304" pitchFamily="18" charset="0"/>
                <a:cs typeface="Times New Roman" panose="02020603050405020304" pitchFamily="18" charset="0"/>
              </a:rPr>
              <a:t>1972-ben</a:t>
            </a:r>
            <a:r>
              <a:rPr lang="hu-HU" dirty="0" smtClean="0">
                <a:latin typeface="Times New Roman" panose="02020603050405020304" pitchFamily="18" charset="0"/>
                <a:cs typeface="Times New Roman" panose="02020603050405020304" pitchFamily="18" charset="0"/>
              </a:rPr>
              <a:t> a József Attila Színház szerződtette, </a:t>
            </a:r>
            <a:r>
              <a:rPr lang="hu-HU" dirty="0" smtClean="0">
                <a:solidFill>
                  <a:srgbClr val="FF66FF"/>
                </a:solidFill>
                <a:latin typeface="Times New Roman" panose="02020603050405020304" pitchFamily="18" charset="0"/>
                <a:cs typeface="Times New Roman" panose="02020603050405020304" pitchFamily="18" charset="0"/>
              </a:rPr>
              <a:t>1974-ben</a:t>
            </a:r>
            <a:r>
              <a:rPr lang="hu-HU" dirty="0" smtClean="0">
                <a:latin typeface="Times New Roman" panose="02020603050405020304" pitchFamily="18" charset="0"/>
                <a:cs typeface="Times New Roman" panose="02020603050405020304" pitchFamily="18" charset="0"/>
              </a:rPr>
              <a:t> a Nemzeti Színház társulatának tagja lett.</a:t>
            </a:r>
            <a:br>
              <a:rPr lang="hu-HU" dirty="0" smtClean="0">
                <a:latin typeface="Times New Roman" panose="02020603050405020304" pitchFamily="18" charset="0"/>
                <a:cs typeface="Times New Roman" panose="02020603050405020304" pitchFamily="18" charset="0"/>
              </a:rPr>
            </a:br>
            <a:r>
              <a:rPr lang="hu-HU" dirty="0" smtClean="0">
                <a:latin typeface="Times New Roman" panose="02020603050405020304" pitchFamily="18" charset="0"/>
                <a:cs typeface="Times New Roman" panose="02020603050405020304" pitchFamily="18" charset="0"/>
              </a:rPr>
              <a:t> </a:t>
            </a:r>
            <a:r>
              <a:rPr lang="hu-HU" dirty="0" smtClean="0">
                <a:solidFill>
                  <a:srgbClr val="FF66FF"/>
                </a:solidFill>
                <a:latin typeface="Times New Roman" panose="02020603050405020304" pitchFamily="18" charset="0"/>
                <a:cs typeface="Times New Roman" panose="02020603050405020304" pitchFamily="18" charset="0"/>
              </a:rPr>
              <a:t>1982-ben</a:t>
            </a:r>
            <a:r>
              <a:rPr lang="hu-HU" dirty="0" smtClean="0">
                <a:latin typeface="Times New Roman" panose="02020603050405020304" pitchFamily="18" charset="0"/>
                <a:cs typeface="Times New Roman" panose="02020603050405020304" pitchFamily="18" charset="0"/>
              </a:rPr>
              <a:t> az önálló társulattá szerveződő </a:t>
            </a:r>
            <a:r>
              <a:rPr lang="hu-HU" i="1" dirty="0" smtClean="0">
                <a:latin typeface="Times New Roman" panose="02020603050405020304" pitchFamily="18" charset="0"/>
                <a:cs typeface="Times New Roman" panose="02020603050405020304" pitchFamily="18" charset="0"/>
              </a:rPr>
              <a:t>Budapesti Katona József Színház alapító tagja </a:t>
            </a:r>
            <a:r>
              <a:rPr lang="hu-HU" dirty="0" smtClean="0">
                <a:latin typeface="Times New Roman" panose="02020603050405020304" pitchFamily="18" charset="0"/>
                <a:cs typeface="Times New Roman" panose="02020603050405020304" pitchFamily="18" charset="0"/>
              </a:rPr>
              <a:t>volt. Klasszikus és modern darabokban is </a:t>
            </a:r>
            <a:r>
              <a:rPr lang="hu-HU" i="1" dirty="0" smtClean="0">
                <a:latin typeface="Times New Roman" panose="02020603050405020304" pitchFamily="18" charset="0"/>
                <a:cs typeface="Times New Roman" panose="02020603050405020304" pitchFamily="18" charset="0"/>
              </a:rPr>
              <a:t>kiemelkedő alakítások fűződnek nevéhez.</a:t>
            </a:r>
            <a:r>
              <a:rPr lang="hu-HU" dirty="0" smtClean="0"/>
              <a:t> </a:t>
            </a:r>
            <a:r>
              <a:rPr lang="hu-HU" dirty="0" smtClean="0">
                <a:latin typeface="Times New Roman" panose="02020603050405020304" pitchFamily="18" charset="0"/>
                <a:cs typeface="Times New Roman" panose="02020603050405020304" pitchFamily="18" charset="0"/>
              </a:rPr>
              <a:t>Két filmben </a:t>
            </a:r>
            <a:r>
              <a:rPr lang="hu-HU" dirty="0" err="1" smtClean="0">
                <a:latin typeface="Times New Roman" panose="02020603050405020304" pitchFamily="18" charset="0"/>
                <a:cs typeface="Times New Roman" panose="02020603050405020304" pitchFamily="18" charset="0"/>
              </a:rPr>
              <a:t>Shirley</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MacLaine</a:t>
            </a:r>
            <a:r>
              <a:rPr lang="hu-HU" dirty="0" smtClean="0">
                <a:latin typeface="Times New Roman" panose="02020603050405020304" pitchFamily="18" charset="0"/>
                <a:cs typeface="Times New Roman" panose="02020603050405020304" pitchFamily="18" charset="0"/>
              </a:rPr>
              <a:t> szinkronhangja volt.</a:t>
            </a:r>
            <a:endParaRPr lang="hu-HU" dirty="0">
              <a:latin typeface="Times New Roman" panose="02020603050405020304" pitchFamily="18" charset="0"/>
              <a:cs typeface="Times New Roman" panose="02020603050405020304" pitchFamily="18" charset="0"/>
            </a:endParaRPr>
          </a:p>
        </p:txBody>
      </p:sp>
      <p:sp>
        <p:nvSpPr>
          <p:cNvPr id="4" name="Szövegdoboz 3"/>
          <p:cNvSpPr txBox="1"/>
          <p:nvPr/>
        </p:nvSpPr>
        <p:spPr>
          <a:xfrm>
            <a:off x="69925" y="1003408"/>
            <a:ext cx="4071770" cy="646331"/>
          </a:xfrm>
          <a:prstGeom prst="rect">
            <a:avLst/>
          </a:prstGeom>
          <a:noFill/>
        </p:spPr>
        <p:txBody>
          <a:bodyPr wrap="square" rtlCol="0">
            <a:spAutoFit/>
          </a:bodyPr>
          <a:lstStyle/>
          <a:p>
            <a:r>
              <a:rPr lang="hu-HU" dirty="0" smtClean="0">
                <a:latin typeface="Times New Roman" panose="02020603050405020304" pitchFamily="18" charset="0"/>
                <a:cs typeface="Times New Roman" panose="02020603050405020304" pitchFamily="18" charset="0"/>
              </a:rPr>
              <a:t>Születtet: Budapest,</a:t>
            </a:r>
            <a:r>
              <a:rPr lang="hu-HU" dirty="0" smtClean="0">
                <a:solidFill>
                  <a:srgbClr val="FF66FF"/>
                </a:solidFill>
                <a:latin typeface="Times New Roman" panose="02020603050405020304" pitchFamily="18" charset="0"/>
                <a:cs typeface="Times New Roman" panose="02020603050405020304" pitchFamily="18" charset="0"/>
              </a:rPr>
              <a:t> 1948. </a:t>
            </a:r>
            <a:r>
              <a:rPr lang="hu-HU" dirty="0" smtClean="0">
                <a:latin typeface="Times New Roman" panose="02020603050405020304" pitchFamily="18" charset="0"/>
                <a:cs typeface="Times New Roman" panose="02020603050405020304" pitchFamily="18" charset="0"/>
              </a:rPr>
              <a:t>március 17. </a:t>
            </a:r>
            <a:br>
              <a:rPr lang="hu-HU" dirty="0" smtClean="0">
                <a:latin typeface="Times New Roman" panose="02020603050405020304" pitchFamily="18" charset="0"/>
                <a:cs typeface="Times New Roman" panose="02020603050405020304" pitchFamily="18" charset="0"/>
              </a:rPr>
            </a:br>
            <a:r>
              <a:rPr lang="hu-HU" dirty="0" smtClean="0">
                <a:latin typeface="Times New Roman" panose="02020603050405020304" pitchFamily="18" charset="0"/>
                <a:cs typeface="Times New Roman" panose="02020603050405020304" pitchFamily="18" charset="0"/>
              </a:rPr>
              <a:t> Jászai Mari-díjas magyar színművésznő. </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2750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152452" y="935915"/>
            <a:ext cx="8197327" cy="2031325"/>
          </a:xfrm>
          <a:prstGeom prst="rect">
            <a:avLst/>
          </a:prstGeom>
          <a:noFill/>
        </p:spPr>
        <p:txBody>
          <a:bodyPr wrap="square" rtlCol="0">
            <a:spAutoFit/>
          </a:bodyPr>
          <a:lstStyle/>
          <a:p>
            <a:r>
              <a:rPr lang="hu-HU" dirty="0" smtClean="0">
                <a:latin typeface="Times New Roman" panose="02020603050405020304" pitchFamily="18" charset="0"/>
                <a:cs typeface="Times New Roman" panose="02020603050405020304" pitchFamily="18" charset="0"/>
              </a:rPr>
              <a:t/>
            </a:r>
            <a:br>
              <a:rPr lang="hu-HU" dirty="0" smtClean="0">
                <a:latin typeface="Times New Roman" panose="02020603050405020304" pitchFamily="18" charset="0"/>
                <a:cs typeface="Times New Roman" panose="02020603050405020304" pitchFamily="18" charset="0"/>
              </a:rPr>
            </a:br>
            <a:r>
              <a:rPr lang="hu-HU" dirty="0" smtClean="0">
                <a:latin typeface="Times New Roman" panose="02020603050405020304" pitchFamily="18" charset="0"/>
                <a:cs typeface="Times New Roman" panose="02020603050405020304" pitchFamily="18" charset="0"/>
              </a:rPr>
              <a:t>A Színház- és Filmművészeti Főiskolán </a:t>
            </a:r>
            <a:r>
              <a:rPr lang="hu-HU" dirty="0" smtClean="0">
                <a:solidFill>
                  <a:srgbClr val="FF66FF"/>
                </a:solidFill>
                <a:latin typeface="Times New Roman" panose="02020603050405020304" pitchFamily="18" charset="0"/>
                <a:cs typeface="Times New Roman" panose="02020603050405020304" pitchFamily="18" charset="0"/>
              </a:rPr>
              <a:t>1967-ben</a:t>
            </a:r>
            <a:r>
              <a:rPr lang="hu-HU" dirty="0" smtClean="0">
                <a:latin typeface="Times New Roman" panose="02020603050405020304" pitchFamily="18" charset="0"/>
                <a:cs typeface="Times New Roman" panose="02020603050405020304" pitchFamily="18" charset="0"/>
              </a:rPr>
              <a:t> diplomázott, ahonnan a Pécsi Nemzeti Színházhoz szerződött. </a:t>
            </a:r>
            <a:br>
              <a:rPr lang="hu-HU" dirty="0" smtClean="0">
                <a:latin typeface="Times New Roman" panose="02020603050405020304" pitchFamily="18" charset="0"/>
                <a:cs typeface="Times New Roman" panose="02020603050405020304" pitchFamily="18" charset="0"/>
              </a:rPr>
            </a:br>
            <a:r>
              <a:rPr lang="hu-HU" dirty="0" smtClean="0">
                <a:latin typeface="Times New Roman" panose="02020603050405020304" pitchFamily="18" charset="0"/>
                <a:cs typeface="Times New Roman" panose="02020603050405020304" pitchFamily="18" charset="0"/>
              </a:rPr>
              <a:t>Sötét tónusú hangja, gyönyörű orgánuma már fiatalon nagy tragikát sejtetett.</a:t>
            </a:r>
          </a:p>
          <a:p>
            <a:r>
              <a:rPr lang="hu-HU" dirty="0" smtClean="0">
                <a:solidFill>
                  <a:srgbClr val="FF66FF"/>
                </a:solidFill>
                <a:latin typeface="Times New Roman" panose="02020603050405020304" pitchFamily="18" charset="0"/>
                <a:cs typeface="Times New Roman" panose="02020603050405020304" pitchFamily="18" charset="0"/>
              </a:rPr>
              <a:t>1970-ben</a:t>
            </a:r>
            <a:r>
              <a:rPr lang="hu-HU" dirty="0" smtClean="0">
                <a:latin typeface="Times New Roman" panose="02020603050405020304" pitchFamily="18" charset="0"/>
                <a:cs typeface="Times New Roman" panose="02020603050405020304" pitchFamily="18" charset="0"/>
              </a:rPr>
              <a:t> a budapesti Nemzeti Színház szerződtette. </a:t>
            </a:r>
            <a:br>
              <a:rPr lang="hu-HU" dirty="0" smtClean="0">
                <a:latin typeface="Times New Roman" panose="02020603050405020304" pitchFamily="18" charset="0"/>
                <a:cs typeface="Times New Roman" panose="02020603050405020304" pitchFamily="18" charset="0"/>
              </a:rPr>
            </a:br>
            <a:r>
              <a:rPr lang="hu-HU" dirty="0" smtClean="0">
                <a:solidFill>
                  <a:srgbClr val="FF66FF"/>
                </a:solidFill>
                <a:latin typeface="Times New Roman" panose="02020603050405020304" pitchFamily="18" charset="0"/>
                <a:cs typeface="Times New Roman" panose="02020603050405020304" pitchFamily="18" charset="0"/>
              </a:rPr>
              <a:t>1977-ben</a:t>
            </a:r>
            <a:r>
              <a:rPr lang="hu-HU" dirty="0" smtClean="0">
                <a:latin typeface="Times New Roman" panose="02020603050405020304" pitchFamily="18" charset="0"/>
                <a:cs typeface="Times New Roman" panose="02020603050405020304" pitchFamily="18" charset="0"/>
              </a:rPr>
              <a:t> tehetségét Jászai Mari-díjjal jutalmazták. </a:t>
            </a:r>
            <a:br>
              <a:rPr lang="hu-HU" dirty="0" smtClean="0">
                <a:latin typeface="Times New Roman" panose="02020603050405020304" pitchFamily="18" charset="0"/>
                <a:cs typeface="Times New Roman" panose="02020603050405020304" pitchFamily="18" charset="0"/>
              </a:rPr>
            </a:br>
            <a:r>
              <a:rPr lang="hu-HU" dirty="0" smtClean="0">
                <a:solidFill>
                  <a:srgbClr val="FF66FF"/>
                </a:solidFill>
                <a:latin typeface="Times New Roman" panose="02020603050405020304" pitchFamily="18" charset="0"/>
                <a:cs typeface="Times New Roman" panose="02020603050405020304" pitchFamily="18" charset="0"/>
              </a:rPr>
              <a:t>1982-ben</a:t>
            </a:r>
            <a:r>
              <a:rPr lang="hu-HU" dirty="0" smtClean="0">
                <a:latin typeface="Times New Roman" panose="02020603050405020304" pitchFamily="18" charset="0"/>
                <a:cs typeface="Times New Roman" panose="02020603050405020304" pitchFamily="18" charset="0"/>
              </a:rPr>
              <a:t> az akkor alakuló Katona József Színházhoz szerződött, ahol haláláig játszott</a:t>
            </a:r>
            <a:r>
              <a:rPr lang="hu-HU" dirty="0" smtClean="0"/>
              <a:t>.</a:t>
            </a:r>
            <a:endParaRPr lang="hu-HU" dirty="0"/>
          </a:p>
        </p:txBody>
      </p:sp>
      <p:sp>
        <p:nvSpPr>
          <p:cNvPr id="3" name="Szövegdoboz 2"/>
          <p:cNvSpPr txBox="1"/>
          <p:nvPr/>
        </p:nvSpPr>
        <p:spPr>
          <a:xfrm>
            <a:off x="96819" y="1280159"/>
            <a:ext cx="4421393" cy="923330"/>
          </a:xfrm>
          <a:prstGeom prst="rect">
            <a:avLst/>
          </a:prstGeom>
          <a:noFill/>
        </p:spPr>
        <p:txBody>
          <a:bodyPr wrap="square" rtlCol="0">
            <a:spAutoFit/>
          </a:bodyPr>
          <a:lstStyle/>
          <a:p>
            <a:r>
              <a:rPr lang="hu-HU" dirty="0" smtClean="0">
                <a:latin typeface="Times New Roman" panose="02020603050405020304" pitchFamily="18" charset="0"/>
                <a:cs typeface="Times New Roman" panose="02020603050405020304" pitchFamily="18" charset="0"/>
              </a:rPr>
              <a:t>Születtet: Kunágota, </a:t>
            </a:r>
            <a:r>
              <a:rPr lang="hu-HU" dirty="0" smtClean="0">
                <a:solidFill>
                  <a:srgbClr val="FF66FF"/>
                </a:solidFill>
                <a:latin typeface="Times New Roman" panose="02020603050405020304" pitchFamily="18" charset="0"/>
                <a:cs typeface="Times New Roman" panose="02020603050405020304" pitchFamily="18" charset="0"/>
              </a:rPr>
              <a:t>1944.</a:t>
            </a:r>
            <a:r>
              <a:rPr lang="hu-HU" dirty="0" smtClean="0">
                <a:latin typeface="Times New Roman" panose="02020603050405020304" pitchFamily="18" charset="0"/>
                <a:cs typeface="Times New Roman" panose="02020603050405020304" pitchFamily="18" charset="0"/>
              </a:rPr>
              <a:t> június 25. </a:t>
            </a:r>
          </a:p>
          <a:p>
            <a:r>
              <a:rPr lang="hu-HU" dirty="0" smtClean="0">
                <a:latin typeface="Times New Roman" panose="02020603050405020304" pitchFamily="18" charset="0"/>
                <a:cs typeface="Times New Roman" panose="02020603050405020304" pitchFamily="18" charset="0"/>
              </a:rPr>
              <a:t>Meghalt: Budapest, </a:t>
            </a:r>
            <a:r>
              <a:rPr lang="hu-HU" dirty="0" smtClean="0">
                <a:solidFill>
                  <a:srgbClr val="FF66FF"/>
                </a:solidFill>
                <a:latin typeface="Times New Roman" panose="02020603050405020304" pitchFamily="18" charset="0"/>
                <a:cs typeface="Times New Roman" panose="02020603050405020304" pitchFamily="18" charset="0"/>
              </a:rPr>
              <a:t>1989.</a:t>
            </a:r>
            <a:r>
              <a:rPr lang="hu-HU" dirty="0" smtClean="0">
                <a:latin typeface="Times New Roman" panose="02020603050405020304" pitchFamily="18" charset="0"/>
                <a:cs typeface="Times New Roman" panose="02020603050405020304" pitchFamily="18" charset="0"/>
              </a:rPr>
              <a:t> november 2. </a:t>
            </a:r>
          </a:p>
          <a:p>
            <a:r>
              <a:rPr lang="hu-HU" dirty="0" smtClean="0">
                <a:latin typeface="Times New Roman" panose="02020603050405020304" pitchFamily="18" charset="0"/>
                <a:cs typeface="Times New Roman" panose="02020603050405020304" pitchFamily="18" charset="0"/>
              </a:rPr>
              <a:t>Jászai Mari-díjas színésznő. </a:t>
            </a:r>
          </a:p>
        </p:txBody>
      </p:sp>
      <p:sp>
        <p:nvSpPr>
          <p:cNvPr id="4" name="Szövegdoboz 3"/>
          <p:cNvSpPr txBox="1"/>
          <p:nvPr/>
        </p:nvSpPr>
        <p:spPr>
          <a:xfrm>
            <a:off x="3980331" y="351140"/>
            <a:ext cx="3711388" cy="584775"/>
          </a:xfrm>
          <a:prstGeom prst="rect">
            <a:avLst/>
          </a:prstGeom>
          <a:noFill/>
        </p:spPr>
        <p:txBody>
          <a:bodyPr wrap="square" rtlCol="0">
            <a:spAutoFit/>
          </a:bodyPr>
          <a:lstStyle/>
          <a:p>
            <a:r>
              <a:rPr lang="hu-HU" sz="3200" dirty="0" err="1" smtClean="0">
                <a:latin typeface="Algerian" panose="04020705040A02060702" pitchFamily="82" charset="0"/>
              </a:rPr>
              <a:t>Ronyecz</a:t>
            </a:r>
            <a:r>
              <a:rPr lang="hu-HU" sz="3200" dirty="0" smtClean="0">
                <a:latin typeface="Algerian" panose="04020705040A02060702" pitchFamily="82" charset="0"/>
              </a:rPr>
              <a:t> Mária</a:t>
            </a:r>
            <a:endParaRPr lang="hu-HU" sz="3200" dirty="0">
              <a:latin typeface="Algerian" panose="04020705040A02060702" pitchFamily="82" charset="0"/>
            </a:endParaRPr>
          </a:p>
        </p:txBody>
      </p:sp>
      <p:pic>
        <p:nvPicPr>
          <p:cNvPr id="5" name="Kép 4"/>
          <p:cNvPicPr>
            <a:picLocks noChangeAspect="1"/>
          </p:cNvPicPr>
          <p:nvPr/>
        </p:nvPicPr>
        <p:blipFill>
          <a:blip r:embed="rId2"/>
          <a:stretch>
            <a:fillRect/>
          </a:stretch>
        </p:blipFill>
        <p:spPr>
          <a:xfrm>
            <a:off x="0" y="2203489"/>
            <a:ext cx="3411407" cy="3631727"/>
          </a:xfrm>
          <a:prstGeom prst="rect">
            <a:avLst/>
          </a:prstGeom>
        </p:spPr>
      </p:pic>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719" y="3510086"/>
            <a:ext cx="4284591" cy="3213443"/>
          </a:xfrm>
          <a:prstGeom prst="rect">
            <a:avLst/>
          </a:prstGeom>
          <a:ln>
            <a:noFill/>
          </a:ln>
          <a:effectLst>
            <a:softEdge rad="112500"/>
          </a:effectLst>
        </p:spPr>
      </p:pic>
    </p:spTree>
    <p:extLst>
      <p:ext uri="{BB962C8B-B14F-4D97-AF65-F5344CB8AC3E}">
        <p14:creationId xmlns:p14="http://schemas.microsoft.com/office/powerpoint/2010/main" val="4163825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130935" y="290456"/>
            <a:ext cx="5034579" cy="584775"/>
          </a:xfrm>
          <a:prstGeom prst="rect">
            <a:avLst/>
          </a:prstGeom>
          <a:noFill/>
        </p:spPr>
        <p:txBody>
          <a:bodyPr wrap="square" rtlCol="0">
            <a:spAutoFit/>
          </a:bodyPr>
          <a:lstStyle/>
          <a:p>
            <a:r>
              <a:rPr lang="hu-HU" sz="3200" dirty="0" err="1" smtClean="0">
                <a:latin typeface="Algerian" panose="04020705040A02060702" pitchFamily="82" charset="0"/>
              </a:rPr>
              <a:t>Balkay</a:t>
            </a:r>
            <a:r>
              <a:rPr lang="hu-HU" sz="3200" dirty="0" smtClean="0">
                <a:latin typeface="Algerian" panose="04020705040A02060702" pitchFamily="82" charset="0"/>
              </a:rPr>
              <a:t> Géza</a:t>
            </a:r>
            <a:endParaRPr lang="hu-HU" sz="3200" dirty="0">
              <a:latin typeface="Algerian" panose="04020705040A02060702" pitchFamily="82" charset="0"/>
            </a:endParaRPr>
          </a:p>
        </p:txBody>
      </p:sp>
      <p:sp>
        <p:nvSpPr>
          <p:cNvPr id="3" name="Szövegdoboz 2"/>
          <p:cNvSpPr txBox="1"/>
          <p:nvPr/>
        </p:nvSpPr>
        <p:spPr>
          <a:xfrm>
            <a:off x="225911" y="1075765"/>
            <a:ext cx="5335793" cy="923330"/>
          </a:xfrm>
          <a:prstGeom prst="rect">
            <a:avLst/>
          </a:prstGeom>
          <a:noFill/>
        </p:spPr>
        <p:txBody>
          <a:bodyPr wrap="square" rtlCol="0">
            <a:spAutoFit/>
          </a:bodyPr>
          <a:lstStyle/>
          <a:p>
            <a:r>
              <a:rPr lang="hu-HU" dirty="0" smtClean="0">
                <a:latin typeface="Times New Roman" panose="02020603050405020304" pitchFamily="18" charset="0"/>
                <a:cs typeface="Times New Roman" panose="02020603050405020304" pitchFamily="18" charset="0"/>
              </a:rPr>
              <a:t>Született: </a:t>
            </a:r>
            <a:r>
              <a:rPr lang="hu-HU" dirty="0" smtClean="0">
                <a:solidFill>
                  <a:srgbClr val="FF66FF"/>
                </a:solidFill>
                <a:latin typeface="Times New Roman" panose="02020603050405020304" pitchFamily="18" charset="0"/>
                <a:cs typeface="Times New Roman" panose="02020603050405020304" pitchFamily="18" charset="0"/>
              </a:rPr>
              <a:t>1952. </a:t>
            </a:r>
            <a:r>
              <a:rPr lang="hu-HU" dirty="0" smtClean="0">
                <a:latin typeface="Times New Roman" panose="02020603050405020304" pitchFamily="18" charset="0"/>
                <a:cs typeface="Times New Roman" panose="02020603050405020304" pitchFamily="18" charset="0"/>
              </a:rPr>
              <a:t>szeptember 5. </a:t>
            </a:r>
          </a:p>
          <a:p>
            <a:r>
              <a:rPr lang="hu-HU" dirty="0" smtClean="0">
                <a:latin typeface="Times New Roman" panose="02020603050405020304" pitchFamily="18" charset="0"/>
                <a:cs typeface="Times New Roman" panose="02020603050405020304" pitchFamily="18" charset="0"/>
              </a:rPr>
              <a:t>Meghalt: </a:t>
            </a:r>
            <a:r>
              <a:rPr lang="hu-HU" dirty="0" smtClean="0">
                <a:solidFill>
                  <a:srgbClr val="FF66FF"/>
                </a:solidFill>
                <a:latin typeface="Times New Roman" panose="02020603050405020304" pitchFamily="18" charset="0"/>
                <a:cs typeface="Times New Roman" panose="02020603050405020304" pitchFamily="18" charset="0"/>
              </a:rPr>
              <a:t>2006. </a:t>
            </a:r>
            <a:r>
              <a:rPr lang="hu-HU" dirty="0" smtClean="0">
                <a:latin typeface="Times New Roman" panose="02020603050405020304" pitchFamily="18" charset="0"/>
                <a:cs typeface="Times New Roman" panose="02020603050405020304" pitchFamily="18" charset="0"/>
              </a:rPr>
              <a:t>április 3. </a:t>
            </a:r>
          </a:p>
          <a:p>
            <a:r>
              <a:rPr lang="hu-HU" dirty="0" smtClean="0">
                <a:latin typeface="Times New Roman" panose="02020603050405020304" pitchFamily="18" charset="0"/>
                <a:cs typeface="Times New Roman" panose="02020603050405020304" pitchFamily="18" charset="0"/>
              </a:rPr>
              <a:t>Jászai Mari-díjas magyar színművész.</a:t>
            </a:r>
            <a:endParaRPr lang="hu-HU" dirty="0">
              <a:latin typeface="Times New Roman" panose="02020603050405020304" pitchFamily="18" charset="0"/>
              <a:cs typeface="Times New Roman" panose="02020603050405020304" pitchFamily="18" charset="0"/>
            </a:endParaRPr>
          </a:p>
        </p:txBody>
      </p:sp>
      <p:pic>
        <p:nvPicPr>
          <p:cNvPr id="4" name="Kép 3"/>
          <p:cNvPicPr>
            <a:picLocks noChangeAspect="1"/>
          </p:cNvPicPr>
          <p:nvPr/>
        </p:nvPicPr>
        <p:blipFill>
          <a:blip r:embed="rId2"/>
          <a:stretch>
            <a:fillRect/>
          </a:stretch>
        </p:blipFill>
        <p:spPr>
          <a:xfrm>
            <a:off x="225911" y="1922630"/>
            <a:ext cx="3084843" cy="4267570"/>
          </a:xfrm>
          <a:prstGeom prst="rect">
            <a:avLst/>
          </a:prstGeom>
        </p:spPr>
      </p:pic>
      <p:sp>
        <p:nvSpPr>
          <p:cNvPr id="5" name="Szövegdoboz 4"/>
          <p:cNvSpPr txBox="1"/>
          <p:nvPr/>
        </p:nvSpPr>
        <p:spPr>
          <a:xfrm>
            <a:off x="5231804" y="1322466"/>
            <a:ext cx="6960196" cy="1754326"/>
          </a:xfrm>
          <a:prstGeom prst="rect">
            <a:avLst/>
          </a:prstGeom>
          <a:noFill/>
        </p:spPr>
        <p:txBody>
          <a:bodyPr wrap="square" rtlCol="0">
            <a:spAutoFit/>
          </a:bodyPr>
          <a:lstStyle/>
          <a:p>
            <a:r>
              <a:rPr lang="hu-HU" dirty="0" smtClean="0">
                <a:solidFill>
                  <a:srgbClr val="FF66FF"/>
                </a:solidFill>
                <a:latin typeface="Times New Roman" panose="02020603050405020304" pitchFamily="18" charset="0"/>
                <a:cs typeface="Times New Roman" panose="02020603050405020304" pitchFamily="18" charset="0"/>
              </a:rPr>
              <a:t>1978-ban</a:t>
            </a:r>
            <a:r>
              <a:rPr lang="hu-HU" dirty="0" smtClean="0">
                <a:latin typeface="Times New Roman" panose="02020603050405020304" pitchFamily="18" charset="0"/>
                <a:cs typeface="Times New Roman" panose="02020603050405020304" pitchFamily="18" charset="0"/>
              </a:rPr>
              <a:t> a Színház- és Filmművészeti Főiskola elvégzése után a kaposvári Csiky Gergely Színházhoz szerződött. </a:t>
            </a:r>
            <a:br>
              <a:rPr lang="hu-HU" dirty="0" smtClean="0">
                <a:latin typeface="Times New Roman" panose="02020603050405020304" pitchFamily="18" charset="0"/>
                <a:cs typeface="Times New Roman" panose="02020603050405020304" pitchFamily="18" charset="0"/>
              </a:rPr>
            </a:br>
            <a:r>
              <a:rPr lang="hu-HU" dirty="0" smtClean="0">
                <a:solidFill>
                  <a:srgbClr val="FF66FF"/>
                </a:solidFill>
                <a:latin typeface="Times New Roman" panose="02020603050405020304" pitchFamily="18" charset="0"/>
                <a:cs typeface="Times New Roman" panose="02020603050405020304" pitchFamily="18" charset="0"/>
              </a:rPr>
              <a:t>1979-től</a:t>
            </a:r>
            <a:r>
              <a:rPr lang="hu-HU" dirty="0" smtClean="0">
                <a:latin typeface="Times New Roman" panose="02020603050405020304" pitchFamily="18" charset="0"/>
                <a:cs typeface="Times New Roman" panose="02020603050405020304" pitchFamily="18" charset="0"/>
              </a:rPr>
              <a:t> a Nemzeti Színház,</a:t>
            </a:r>
            <a:r>
              <a:rPr lang="hu-HU" dirty="0" smtClean="0">
                <a:solidFill>
                  <a:srgbClr val="FF66FF"/>
                </a:solidFill>
                <a:latin typeface="Times New Roman" panose="02020603050405020304" pitchFamily="18" charset="0"/>
                <a:cs typeface="Times New Roman" panose="02020603050405020304" pitchFamily="18" charset="0"/>
              </a:rPr>
              <a:t> 1982-ben </a:t>
            </a:r>
            <a:r>
              <a:rPr lang="hu-HU" dirty="0" smtClean="0">
                <a:latin typeface="Times New Roman" panose="02020603050405020304" pitchFamily="18" charset="0"/>
                <a:cs typeface="Times New Roman" panose="02020603050405020304" pitchFamily="18" charset="0"/>
              </a:rPr>
              <a:t>a budapesti Katona József Színház alapító tagja.</a:t>
            </a:r>
            <a:br>
              <a:rPr lang="hu-HU" dirty="0" smtClean="0">
                <a:latin typeface="Times New Roman" panose="02020603050405020304" pitchFamily="18" charset="0"/>
                <a:cs typeface="Times New Roman" panose="02020603050405020304" pitchFamily="18" charset="0"/>
              </a:rPr>
            </a:br>
            <a:r>
              <a:rPr lang="hu-HU" dirty="0" smtClean="0">
                <a:latin typeface="Times New Roman" panose="02020603050405020304" pitchFamily="18" charset="0"/>
                <a:cs typeface="Times New Roman" panose="02020603050405020304" pitchFamily="18" charset="0"/>
              </a:rPr>
              <a:t> Később "szabadúszó" lett, végül </a:t>
            </a:r>
            <a:r>
              <a:rPr lang="hu-HU" dirty="0" smtClean="0">
                <a:solidFill>
                  <a:srgbClr val="FF66FF"/>
                </a:solidFill>
                <a:latin typeface="Times New Roman" panose="02020603050405020304" pitchFamily="18" charset="0"/>
                <a:cs typeface="Times New Roman" panose="02020603050405020304" pitchFamily="18" charset="0"/>
              </a:rPr>
              <a:t>2001-től</a:t>
            </a:r>
            <a:r>
              <a:rPr lang="hu-HU" dirty="0" smtClean="0">
                <a:latin typeface="Times New Roman" panose="02020603050405020304" pitchFamily="18" charset="0"/>
                <a:cs typeface="Times New Roman" panose="02020603050405020304" pitchFamily="18" charset="0"/>
              </a:rPr>
              <a:t> az R.S.9. Stúdiószínház művésze volt.</a:t>
            </a:r>
            <a:endParaRPr lang="hu-HU" dirty="0">
              <a:latin typeface="Times New Roman" panose="02020603050405020304" pitchFamily="18" charset="0"/>
              <a:cs typeface="Times New Roman" panose="02020603050405020304" pitchFamily="18" charset="0"/>
            </a:endParaRPr>
          </a:p>
        </p:txBody>
      </p:sp>
      <p:pic>
        <p:nvPicPr>
          <p:cNvPr id="7" name="Kép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1804" y="3076792"/>
            <a:ext cx="4762500" cy="3371850"/>
          </a:xfrm>
          <a:prstGeom prst="rect">
            <a:avLst/>
          </a:prstGeom>
          <a:ln>
            <a:noFill/>
          </a:ln>
          <a:effectLst>
            <a:softEdge rad="112500"/>
          </a:effectLst>
        </p:spPr>
      </p:pic>
    </p:spTree>
    <p:extLst>
      <p:ext uri="{BB962C8B-B14F-4D97-AF65-F5344CB8AC3E}">
        <p14:creationId xmlns:p14="http://schemas.microsoft.com/office/powerpoint/2010/main" val="3561892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0" y="720763"/>
            <a:ext cx="9208546" cy="923330"/>
          </a:xfrm>
          <a:prstGeom prst="rect">
            <a:avLst/>
          </a:prstGeom>
          <a:noFill/>
        </p:spPr>
        <p:txBody>
          <a:bodyPr wrap="square" rtlCol="0">
            <a:spAutoFit/>
          </a:bodyPr>
          <a:lstStyle/>
          <a:p>
            <a:r>
              <a:rPr lang="hu-HU" dirty="0" smtClean="0">
                <a:latin typeface="Times New Roman" panose="02020603050405020304" pitchFamily="18" charset="0"/>
                <a:cs typeface="Times New Roman" panose="02020603050405020304" pitchFamily="18" charset="0"/>
              </a:rPr>
              <a:t>Sík Ferenc első Nemzeti Színházbeli rendezése még vendégként, a Csongor és Tünde volt Bodnár Erikával, </a:t>
            </a:r>
            <a:r>
              <a:rPr lang="hu-HU" dirty="0" err="1" smtClean="0">
                <a:latin typeface="Times New Roman" panose="02020603050405020304" pitchFamily="18" charset="0"/>
                <a:cs typeface="Times New Roman" panose="02020603050405020304" pitchFamily="18" charset="0"/>
              </a:rPr>
              <a:t>Balkay</a:t>
            </a:r>
            <a:r>
              <a:rPr lang="hu-HU" dirty="0" smtClean="0">
                <a:latin typeface="Times New Roman" panose="02020603050405020304" pitchFamily="18" charset="0"/>
                <a:cs typeface="Times New Roman" panose="02020603050405020304" pitchFamily="18" charset="0"/>
              </a:rPr>
              <a:t> Gézával és </a:t>
            </a:r>
            <a:r>
              <a:rPr lang="hu-HU" dirty="0" err="1" smtClean="0">
                <a:latin typeface="Times New Roman" panose="02020603050405020304" pitchFamily="18" charset="0"/>
                <a:cs typeface="Times New Roman" panose="02020603050405020304" pitchFamily="18" charset="0"/>
              </a:rPr>
              <a:t>Ronyecz</a:t>
            </a:r>
            <a:r>
              <a:rPr lang="hu-HU" dirty="0" smtClean="0">
                <a:latin typeface="Times New Roman" panose="02020603050405020304" pitchFamily="18" charset="0"/>
                <a:cs typeface="Times New Roman" panose="02020603050405020304" pitchFamily="18" charset="0"/>
              </a:rPr>
              <a:t> Máriával a főbb szerepekben. </a:t>
            </a:r>
          </a:p>
          <a:p>
            <a:r>
              <a:rPr lang="hu-HU" dirty="0" smtClean="0">
                <a:solidFill>
                  <a:srgbClr val="FF66FF"/>
                </a:solidFill>
                <a:latin typeface="Times New Roman" panose="02020603050405020304" pitchFamily="18" charset="0"/>
                <a:cs typeface="Times New Roman" panose="02020603050405020304" pitchFamily="18" charset="0"/>
              </a:rPr>
              <a:t>1976-tól</a:t>
            </a:r>
            <a:r>
              <a:rPr lang="hu-HU" dirty="0" smtClean="0">
                <a:latin typeface="Times New Roman" panose="02020603050405020304" pitchFamily="18" charset="0"/>
                <a:cs typeface="Times New Roman" panose="02020603050405020304" pitchFamily="18" charset="0"/>
              </a:rPr>
              <a:t> kilenc éven át telt házzal játszották.</a:t>
            </a:r>
            <a:endParaRPr lang="hu-HU" dirty="0">
              <a:latin typeface="Times New Roman" panose="02020603050405020304" pitchFamily="18" charset="0"/>
              <a:cs typeface="Times New Roman" panose="02020603050405020304" pitchFamily="18" charset="0"/>
            </a:endParaRPr>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95" y="2070668"/>
            <a:ext cx="4729779" cy="36419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Szövegdoboz 3"/>
          <p:cNvSpPr txBox="1"/>
          <p:nvPr/>
        </p:nvSpPr>
        <p:spPr>
          <a:xfrm>
            <a:off x="5120641" y="1471971"/>
            <a:ext cx="7071359" cy="3693319"/>
          </a:xfrm>
          <a:prstGeom prst="rect">
            <a:avLst/>
          </a:prstGeom>
          <a:noFill/>
        </p:spPr>
        <p:txBody>
          <a:bodyPr wrap="square" rtlCol="0">
            <a:spAutoFit/>
          </a:bodyPr>
          <a:lstStyle/>
          <a:p>
            <a:r>
              <a:rPr lang="hu-HU" dirty="0" smtClean="0">
                <a:latin typeface="Times New Roman" panose="02020603050405020304" pitchFamily="18" charset="0"/>
                <a:cs typeface="Times New Roman" panose="02020603050405020304" pitchFamily="18" charset="0"/>
              </a:rPr>
              <a:t>Drámairodalmunk egyik alapműve Vörösmarty műve a Csongor és Tünde, amely Az ember tragédiájával és Bánk bánnal alkotja a klasszikus magyar drámai triászt. Színházaink műsorán folyamatosan szereplő alkotás, az előadások stílusa korszakról-korszakra változik a mesei ábrázolástól posztmodern kompozíciókig. A Csongor és Tünde színpadra állítása próbatétel elé állítja a színházművészeket: megtalálni azt a kortárs színpadi formát, amely méltóképpen és szenvedélyesen közvetíti ezt az ősi mitológiákból szőtt többdimenziós tündérmesét a boldogságkeresésről.</a:t>
            </a:r>
          </a:p>
          <a:p>
            <a:endParaRPr lang="hu-HU" dirty="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Nemzeti Színház minden korszakában be kell mutatni, mindenkinek meg kell küzdeni ezekkel a hatalmas művekkel, amelyek a magyar színház és műveltség alappillérei! </a:t>
            </a:r>
          </a:p>
          <a:p>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5507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850777" y="492604"/>
            <a:ext cx="4649808" cy="3664250"/>
          </a:xfrm>
          <a:prstGeom prst="rect">
            <a:avLst/>
          </a:prstGeom>
          <a:ln>
            <a:noFill/>
          </a:ln>
          <a:effectLst>
            <a:softEdge rad="112500"/>
          </a:effectLst>
        </p:spPr>
      </p:pic>
      <p:pic>
        <p:nvPicPr>
          <p:cNvPr id="4" name="Kép 3"/>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86061" y="3482671"/>
            <a:ext cx="2875691" cy="3375329"/>
          </a:xfrm>
          <a:prstGeom prst="rect">
            <a:avLst/>
          </a:prstGeom>
          <a:ln>
            <a:noFill/>
          </a:ln>
          <a:effectLst>
            <a:softEdge rad="112500"/>
          </a:effectLst>
        </p:spPr>
      </p:pic>
      <p:pic>
        <p:nvPicPr>
          <p:cNvPr id="3" name="Kép 2"/>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7596509" y="1076245"/>
            <a:ext cx="4595491" cy="5588117"/>
          </a:xfrm>
          <a:prstGeom prst="rect">
            <a:avLst/>
          </a:prstGeom>
          <a:ln>
            <a:noFill/>
          </a:ln>
          <a:effectLst>
            <a:softEdge rad="112500"/>
          </a:effectLst>
        </p:spPr>
      </p:pic>
      <p:sp>
        <p:nvSpPr>
          <p:cNvPr id="2" name="Szövegdoboz 1"/>
          <p:cNvSpPr txBox="1"/>
          <p:nvPr/>
        </p:nvSpPr>
        <p:spPr>
          <a:xfrm>
            <a:off x="193638" y="201070"/>
            <a:ext cx="9208546" cy="4247317"/>
          </a:xfrm>
          <a:prstGeom prst="rect">
            <a:avLst/>
          </a:prstGeom>
          <a:noFill/>
        </p:spPr>
        <p:txBody>
          <a:bodyPr wrap="square" rtlCol="0">
            <a:spAutoFit/>
          </a:bodyPr>
          <a:lstStyle/>
          <a:p>
            <a:r>
              <a:rPr lang="hu-HU" dirty="0" smtClean="0">
                <a:latin typeface="Times New Roman" panose="02020603050405020304" pitchFamily="18" charset="0"/>
                <a:cs typeface="Times New Roman" panose="02020603050405020304" pitchFamily="18" charset="0"/>
              </a:rPr>
              <a:t>Sík Ferenc 1986-ban két színháztörténeti jelentőségű bemutatót is rendezett. Az első, Sütő András Advent a Hargitán-ja, amelyet először letiltottak, majd engedélyezték. Minden előadás politikai tüntetéssé vált. A 650 személyes színházba 800 ember zsúfolódott össze előadásonként. A másik, az 1956-óta betiltott Velencei kalmár előadása, Már a próbák során inzultálták a </a:t>
            </a:r>
            <a:r>
              <a:rPr lang="hu-HU" dirty="0" err="1" smtClean="0">
                <a:latin typeface="Times New Roman" panose="02020603050405020304" pitchFamily="18" charset="0"/>
                <a:cs typeface="Times New Roman" panose="02020603050405020304" pitchFamily="18" charset="0"/>
              </a:rPr>
              <a:t>Shylock</a:t>
            </a:r>
            <a:r>
              <a:rPr lang="hu-HU" dirty="0" smtClean="0">
                <a:latin typeface="Times New Roman" panose="02020603050405020304" pitchFamily="18" charset="0"/>
                <a:cs typeface="Times New Roman" panose="02020603050405020304" pitchFamily="18" charset="0"/>
              </a:rPr>
              <a:t> szerepét játszó Gábor Miklóst, majd a bemutatón bombariadó volt a színházban, csak a személyzet leleményességének köszönhetően nem szakadt félbe az előadás.</a:t>
            </a:r>
          </a:p>
          <a:p>
            <a:r>
              <a:rPr lang="hu-HU" dirty="0" smtClean="0">
                <a:latin typeface="Times New Roman" panose="02020603050405020304" pitchFamily="18" charset="0"/>
                <a:cs typeface="Times New Roman" panose="02020603050405020304" pitchFamily="18" charset="0"/>
              </a:rPr>
              <a:t>1991-ben, csak hosszabb huzavona után nevezték ki főrendezőnek Ferencet….</a:t>
            </a:r>
          </a:p>
          <a:p>
            <a:endParaRPr lang="hu-HU" dirty="0">
              <a:latin typeface="Times New Roman" panose="02020603050405020304" pitchFamily="18" charset="0"/>
              <a:cs typeface="Times New Roman" panose="02020603050405020304" pitchFamily="18" charset="0"/>
            </a:endParaRPr>
          </a:p>
          <a:p>
            <a:endParaRPr lang="hu-HU" dirty="0" smtClean="0">
              <a:latin typeface="Times New Roman" panose="02020603050405020304" pitchFamily="18" charset="0"/>
              <a:cs typeface="Times New Roman" panose="02020603050405020304" pitchFamily="18" charset="0"/>
            </a:endParaRPr>
          </a:p>
          <a:p>
            <a:r>
              <a:rPr lang="hu-HU" dirty="0" smtClean="0">
                <a:latin typeface="Times New Roman" panose="02020603050405020304" pitchFamily="18" charset="0"/>
                <a:cs typeface="Times New Roman" panose="02020603050405020304" pitchFamily="18" charset="0"/>
              </a:rPr>
              <a:t>1976-ban Sík Ferenc rendezése számára Csányi Árpád különleges játékteret alakított ki. Az egész színpadot fentről induló „kötélzuhatag” vette körül. Ennek mozgatása, változatai, összefogása, szétengedése, akár kellékként való használata egységessé és mégis dinamikussá tette a tulajdonképpen ezáltal mesebelivé váló játékot, amelyet Schäffer Judit folklór stílusban tartott jelmezvilága egészített ki és </a:t>
            </a:r>
            <a:r>
              <a:rPr lang="hu-HU" dirty="0" err="1" smtClean="0">
                <a:latin typeface="Times New Roman" panose="02020603050405020304" pitchFamily="18" charset="0"/>
                <a:cs typeface="Times New Roman" panose="02020603050405020304" pitchFamily="18" charset="0"/>
              </a:rPr>
              <a:t>Eck</a:t>
            </a:r>
            <a:r>
              <a:rPr lang="hu-HU" dirty="0" smtClean="0">
                <a:latin typeface="Times New Roman" panose="02020603050405020304" pitchFamily="18" charset="0"/>
                <a:cs typeface="Times New Roman" panose="02020603050405020304" pitchFamily="18" charset="0"/>
              </a:rPr>
              <a:t> Imre koreográfiával vált valóban kecsessé a mű .</a:t>
            </a:r>
          </a:p>
          <a:p>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9537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3390" y="3618541"/>
            <a:ext cx="6185475" cy="2916728"/>
          </a:xfrm>
          <a:prstGeom prst="rect">
            <a:avLst/>
          </a:prstGeom>
          <a:ln>
            <a:noFill/>
          </a:ln>
          <a:effectLst>
            <a:softEdge rad="112500"/>
          </a:effectLst>
        </p:spPr>
      </p:pic>
      <p:pic>
        <p:nvPicPr>
          <p:cNvPr id="3" name="Kép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682" y="258182"/>
            <a:ext cx="4483371" cy="6277087"/>
          </a:xfrm>
          <a:prstGeom prst="rect">
            <a:avLst/>
          </a:prstGeom>
          <a:ln>
            <a:noFill/>
          </a:ln>
          <a:effectLst>
            <a:softEdge rad="112500"/>
          </a:effectLst>
        </p:spPr>
      </p:pic>
      <p:sp>
        <p:nvSpPr>
          <p:cNvPr id="4" name="Szövegdoboz 3"/>
          <p:cNvSpPr txBox="1"/>
          <p:nvPr/>
        </p:nvSpPr>
        <p:spPr>
          <a:xfrm>
            <a:off x="5583390" y="3011648"/>
            <a:ext cx="4120179" cy="461665"/>
          </a:xfrm>
          <a:prstGeom prst="rect">
            <a:avLst/>
          </a:prstGeom>
          <a:noFill/>
        </p:spPr>
        <p:txBody>
          <a:bodyPr wrap="square" rtlCol="0">
            <a:spAutoFit/>
          </a:bodyPr>
          <a:lstStyle/>
          <a:p>
            <a:r>
              <a:rPr lang="hu-HU" sz="2400" dirty="0" smtClean="0">
                <a:latin typeface="Algerian" panose="04020705040A02060702" pitchFamily="82" charset="0"/>
              </a:rPr>
              <a:t>Rendező úr aláírása: </a:t>
            </a:r>
            <a:endParaRPr lang="hu-HU" sz="2400" dirty="0">
              <a:latin typeface="Algerian" panose="04020705040A02060702" pitchFamily="82" charset="0"/>
            </a:endParaRPr>
          </a:p>
        </p:txBody>
      </p:sp>
      <p:sp>
        <p:nvSpPr>
          <p:cNvPr id="5" name="Szövegdoboz 4"/>
          <p:cNvSpPr txBox="1"/>
          <p:nvPr/>
        </p:nvSpPr>
        <p:spPr>
          <a:xfrm>
            <a:off x="5701552" y="753036"/>
            <a:ext cx="5228217" cy="1754326"/>
          </a:xfrm>
          <a:prstGeom prst="rect">
            <a:avLst/>
          </a:prstGeom>
          <a:noFill/>
        </p:spPr>
        <p:txBody>
          <a:bodyPr wrap="square" rtlCol="0">
            <a:spAutoFit/>
          </a:bodyPr>
          <a:lstStyle/>
          <a:p>
            <a:r>
              <a:rPr lang="hu-HU" dirty="0" smtClean="0"/>
              <a:t>„... nagyon nagy kérdés, hogy jó-e főrendezőnek lenni, és egyáltalán van-e ennél rosszabb. Mert hiszen ez rengeteg kényelmetlenséggel, kellemetlenséggel, felelősséggel jár, és ... egy egész életet kíván.”</a:t>
            </a:r>
            <a:endParaRPr lang="hu-HU" dirty="0"/>
          </a:p>
        </p:txBody>
      </p:sp>
    </p:spTree>
    <p:extLst>
      <p:ext uri="{BB962C8B-B14F-4D97-AF65-F5344CB8AC3E}">
        <p14:creationId xmlns:p14="http://schemas.microsoft.com/office/powerpoint/2010/main" val="37580779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emplate>TM04033921[[fn=Damaszt]]</Template>
  <TotalTime>200</TotalTime>
  <Words>559</Words>
  <Application>Microsoft Office PowerPoint</Application>
  <PresentationFormat>Szélesvásznú</PresentationFormat>
  <Paragraphs>43</Paragraphs>
  <Slides>8</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8</vt:i4>
      </vt:variant>
    </vt:vector>
  </HeadingPairs>
  <TitlesOfParts>
    <vt:vector size="14" baseType="lpstr">
      <vt:lpstr>Algerian</vt:lpstr>
      <vt:lpstr>Arial</vt:lpstr>
      <vt:lpstr>Bookman Old Style</vt:lpstr>
      <vt:lpstr>Rockwell</vt:lpstr>
      <vt:lpstr>Times New Roman</vt:lpstr>
      <vt:lpstr>Damask</vt:lpstr>
      <vt:lpstr>Csongor és Tünde Sík Ferenc rendezése.</vt:lpstr>
      <vt:lpstr>PowerPoint bemutató</vt:lpstr>
      <vt:lpstr>PowerPoint bemutató</vt:lpstr>
      <vt:lpstr>PowerPoint bemutató</vt:lpstr>
      <vt:lpstr>PowerPoint bemutató</vt:lpstr>
      <vt:lpstr>PowerPoint bemutató</vt:lpstr>
      <vt:lpstr>PowerPoint bemutató</vt:lpstr>
      <vt:lpstr>PowerPoint bemutató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Csongor és Tünde Sík Ferenc rendezése.</dc:title>
  <dc:creator>Lászlótestvér</dc:creator>
  <cp:lastModifiedBy>Lászlótestvér</cp:lastModifiedBy>
  <cp:revision>18</cp:revision>
  <dcterms:created xsi:type="dcterms:W3CDTF">2016-03-18T15:10:32Z</dcterms:created>
  <dcterms:modified xsi:type="dcterms:W3CDTF">2016-03-18T18:30:59Z</dcterms:modified>
</cp:coreProperties>
</file>